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project about "Customers and Segmentation," we're diving into Company X's big pile of data to figure out how customers behave and what they like. We started by looking closely at all the information in the dataset, like a detective looking for clues. We wanted to understand things such as what customers buy and how often they shop.</a:t>
            </a:r>
          </a:p>
          <a:p>
            <a:r>
              <a:rPr lang="en-US"/>
              <a:t/>
            </a:r>
          </a:p>
          <a:p>
            <a:r>
              <a:rPr lang="en-US"/>
              <a:t>We then worked to identify the main tables and how they connect with each other, like pieces of a puzzle coming together. This is important because it helps us see the big picture of how customers interact with the company.</a:t>
            </a:r>
          </a:p>
          <a:p>
            <a:r>
              <a:rPr lang="en-US"/>
              <a:t/>
            </a:r>
          </a:p>
          <a:p>
            <a:r>
              <a:rPr lang="en-US"/>
              <a:t>We also tried to find other places in the dataset that might have important information about customers. It's like looking for hidden treasures that could help us understand customers even better.</a:t>
            </a:r>
          </a:p>
          <a:p>
            <a:r>
              <a:rPr lang="en-US"/>
              <a:t/>
            </a:r>
          </a:p>
          <a:p>
            <a:r>
              <a:rPr lang="en-US"/>
              <a:t>Lastly, we checked if the data is trustworthy by making sure it's accurate and complete. Think of it like making sure all the ingredients for a recipe are good before starting to cook.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8216" y="2358482"/>
            <a:ext cx="10750295" cy="31578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Team 7: Customer Segmentation</a:t>
            </a:r>
          </a:p>
        </p:txBody>
      </p:sp>
      <p:sp>
        <p:nvSpPr>
          <p:cNvPr name="TextBox 5" id="5"/>
          <p:cNvSpPr txBox="true"/>
          <p:nvPr/>
        </p:nvSpPr>
        <p:spPr>
          <a:xfrm rot="0">
            <a:off x="2228216" y="5786512"/>
            <a:ext cx="6915784" cy="1080135"/>
          </a:xfrm>
          <a:prstGeom prst="rect">
            <a:avLst/>
          </a:prstGeom>
        </p:spPr>
        <p:txBody>
          <a:bodyPr anchor="t" rtlCol="false" tIns="0" lIns="0" bIns="0" rIns="0">
            <a:spAutoFit/>
          </a:bodyPr>
          <a:lstStyle/>
          <a:p>
            <a:pPr>
              <a:lnSpc>
                <a:spcPts val="2880"/>
              </a:lnSpc>
            </a:pPr>
            <a:r>
              <a:rPr lang="en-US" sz="1800">
                <a:solidFill>
                  <a:srgbClr val="D9D9D9"/>
                </a:solidFill>
                <a:latin typeface="Poppins"/>
              </a:rPr>
              <a:t>Presentations are communication tools that can be used as lectures, speeches, reports, and more. It all depends on the purpose of your presentation.</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3429000"/>
            <a:chOff x="0" y="0"/>
            <a:chExt cx="2639032" cy="812800"/>
          </a:xfrm>
        </p:grpSpPr>
        <p:sp>
          <p:nvSpPr>
            <p:cNvPr name="Freeform 3" id="3"/>
            <p:cNvSpPr/>
            <p:nvPr/>
          </p:nvSpPr>
          <p:spPr>
            <a:xfrm flipH="false" flipV="false" rot="0">
              <a:off x="0" y="0"/>
              <a:ext cx="2639032" cy="812800"/>
            </a:xfrm>
            <a:custGeom>
              <a:avLst/>
              <a:gdLst/>
              <a:ahLst/>
              <a:cxnLst/>
              <a:rect r="r" b="b" t="t" l="l"/>
              <a:pathLst>
                <a:path h="812800" w="2639032">
                  <a:moveTo>
                    <a:pt x="0" y="0"/>
                  </a:moveTo>
                  <a:lnTo>
                    <a:pt x="2639032" y="0"/>
                  </a:lnTo>
                  <a:lnTo>
                    <a:pt x="2639032" y="812800"/>
                  </a:lnTo>
                  <a:lnTo>
                    <a:pt x="0" y="812800"/>
                  </a:lnTo>
                  <a:close/>
                </a:path>
              </a:pathLst>
            </a:custGeom>
            <a:solidFill>
              <a:srgbClr val="071C42"/>
            </a:solidFill>
          </p:spPr>
        </p:sp>
        <p:sp>
          <p:nvSpPr>
            <p:cNvPr name="TextBox 4" id="4"/>
            <p:cNvSpPr txBox="true"/>
            <p:nvPr/>
          </p:nvSpPr>
          <p:spPr>
            <a:xfrm>
              <a:off x="0" y="-38100"/>
              <a:ext cx="2639032"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3429000"/>
            <a:ext cx="9850646" cy="3429000"/>
            <a:chOff x="0" y="0"/>
            <a:chExt cx="2334968" cy="812800"/>
          </a:xfrm>
        </p:grpSpPr>
        <p:sp>
          <p:nvSpPr>
            <p:cNvPr name="Freeform 6" id="6"/>
            <p:cNvSpPr/>
            <p:nvPr/>
          </p:nvSpPr>
          <p:spPr>
            <a:xfrm flipH="false" flipV="false" rot="0">
              <a:off x="0" y="0"/>
              <a:ext cx="2334968" cy="812800"/>
            </a:xfrm>
            <a:custGeom>
              <a:avLst/>
              <a:gdLst/>
              <a:ahLst/>
              <a:cxnLst/>
              <a:rect r="r" b="b" t="t" l="l"/>
              <a:pathLst>
                <a:path h="812800" w="2334968">
                  <a:moveTo>
                    <a:pt x="0" y="0"/>
                  </a:moveTo>
                  <a:lnTo>
                    <a:pt x="2334968" y="0"/>
                  </a:lnTo>
                  <a:lnTo>
                    <a:pt x="2334968" y="812800"/>
                  </a:lnTo>
                  <a:lnTo>
                    <a:pt x="0" y="812800"/>
                  </a:lnTo>
                  <a:close/>
                </a:path>
              </a:pathLst>
            </a:custGeom>
            <a:solidFill>
              <a:srgbClr val="3DCAB1"/>
            </a:solidFill>
          </p:spPr>
        </p:sp>
        <p:sp>
          <p:nvSpPr>
            <p:cNvPr name="TextBox 7" id="7"/>
            <p:cNvSpPr txBox="true"/>
            <p:nvPr/>
          </p:nvSpPr>
          <p:spPr>
            <a:xfrm>
              <a:off x="0" y="-38100"/>
              <a:ext cx="2334968"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6858000"/>
            <a:ext cx="8363364" cy="3429000"/>
            <a:chOff x="0" y="0"/>
            <a:chExt cx="1982427" cy="812800"/>
          </a:xfrm>
        </p:grpSpPr>
        <p:sp>
          <p:nvSpPr>
            <p:cNvPr name="Freeform 9" id="9"/>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1C42"/>
            </a:solidFill>
          </p:spPr>
        </p:sp>
        <p:sp>
          <p:nvSpPr>
            <p:cNvPr name="TextBox 10" id="10"/>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437354" y="476276"/>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Reference Date (R)</a:t>
            </a:r>
          </a:p>
        </p:txBody>
      </p:sp>
      <p:sp>
        <p:nvSpPr>
          <p:cNvPr name="TextBox 12" id="12"/>
          <p:cNvSpPr txBox="true"/>
          <p:nvPr/>
        </p:nvSpPr>
        <p:spPr>
          <a:xfrm rot="0">
            <a:off x="8413736" y="942975"/>
            <a:ext cx="8615112" cy="2527935"/>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EEF2F5"/>
                </a:solidFill>
                <a:latin typeface="Poppins"/>
              </a:rPr>
              <a:t>Choose</a:t>
            </a:r>
            <a:r>
              <a:rPr lang="en-US" sz="1800">
                <a:solidFill>
                  <a:srgbClr val="EEF2F5"/>
                </a:solidFill>
                <a:latin typeface="Poppins"/>
              </a:rPr>
              <a:t> the reference date as 12/1/2013. Calculate the Recency (R) for each customer based on the maximum other_date of each customer.</a:t>
            </a:r>
          </a:p>
          <a:p>
            <a:pPr marL="388620" indent="-194310" lvl="1">
              <a:lnSpc>
                <a:spcPts val="2880"/>
              </a:lnSpc>
              <a:buFont typeface="Arial"/>
              <a:buChar char="•"/>
            </a:pPr>
            <a:r>
              <a:rPr lang="en-US" sz="1800">
                <a:solidFill>
                  <a:srgbClr val="EEF2F5"/>
                </a:solidFill>
                <a:latin typeface="Poppins"/>
              </a:rPr>
              <a:t>Categorize customers based on Recency:</a:t>
            </a:r>
          </a:p>
          <a:p>
            <a:pPr marL="777240" indent="-259080" lvl="2">
              <a:lnSpc>
                <a:spcPts val="2880"/>
              </a:lnSpc>
              <a:buFont typeface="Arial"/>
              <a:buChar char="⚬"/>
            </a:pPr>
            <a:r>
              <a:rPr lang="en-US" sz="1800">
                <a:solidFill>
                  <a:srgbClr val="EEF2F5"/>
                </a:solidFill>
                <a:latin typeface="Poppins"/>
              </a:rPr>
              <a:t>If R ≤ 60, assign R = 3.</a:t>
            </a:r>
          </a:p>
          <a:p>
            <a:pPr marL="777240" indent="-259080" lvl="2">
              <a:lnSpc>
                <a:spcPts val="2880"/>
              </a:lnSpc>
              <a:buFont typeface="Arial"/>
              <a:buChar char="⚬"/>
            </a:pPr>
            <a:r>
              <a:rPr lang="en-US" sz="1800">
                <a:solidFill>
                  <a:srgbClr val="EEF2F5"/>
                </a:solidFill>
                <a:latin typeface="Poppins"/>
              </a:rPr>
              <a:t>If 60 ≤ R ≤ 120, assign R = 2.</a:t>
            </a:r>
          </a:p>
          <a:p>
            <a:pPr marL="777240" indent="-259080" lvl="2">
              <a:lnSpc>
                <a:spcPts val="2880"/>
              </a:lnSpc>
              <a:buFont typeface="Arial"/>
              <a:buChar char="⚬"/>
            </a:pPr>
            <a:r>
              <a:rPr lang="en-US" sz="1800">
                <a:solidFill>
                  <a:srgbClr val="EEF2F5"/>
                </a:solidFill>
                <a:latin typeface="Poppins"/>
              </a:rPr>
              <a:t>If R &gt; 120, assign R = 1.</a:t>
            </a:r>
          </a:p>
          <a:p>
            <a:pPr>
              <a:lnSpc>
                <a:spcPts val="2880"/>
              </a:lnSpc>
            </a:pPr>
          </a:p>
        </p:txBody>
      </p:sp>
      <p:sp>
        <p:nvSpPr>
          <p:cNvPr name="TextBox 13" id="13"/>
          <p:cNvSpPr txBox="true"/>
          <p:nvPr/>
        </p:nvSpPr>
        <p:spPr>
          <a:xfrm rot="0">
            <a:off x="9924636" y="3905276"/>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Frequency (F)</a:t>
            </a:r>
          </a:p>
        </p:txBody>
      </p:sp>
      <p:sp>
        <p:nvSpPr>
          <p:cNvPr name="TextBox 14" id="14"/>
          <p:cNvSpPr txBox="true"/>
          <p:nvPr/>
        </p:nvSpPr>
        <p:spPr>
          <a:xfrm rot="0">
            <a:off x="9863777" y="4368190"/>
            <a:ext cx="8045836" cy="2527935"/>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FFFFFF"/>
                </a:solidFill>
                <a:latin typeface="Poppins"/>
              </a:rPr>
              <a:t>De</a:t>
            </a:r>
            <a:r>
              <a:rPr lang="en-US" sz="1800">
                <a:solidFill>
                  <a:srgbClr val="FFFFFF"/>
                </a:solidFill>
                <a:latin typeface="Poppins"/>
              </a:rPr>
              <a:t>termine Frequency (F) based on the lineNumber (number of units/items/products purchased in a transaction).</a:t>
            </a:r>
          </a:p>
          <a:p>
            <a:pPr marL="388620" indent="-194310" lvl="1">
              <a:lnSpc>
                <a:spcPts val="2880"/>
              </a:lnSpc>
              <a:buFont typeface="Arial"/>
              <a:buChar char="•"/>
            </a:pPr>
            <a:r>
              <a:rPr lang="en-US" sz="1800">
                <a:solidFill>
                  <a:srgbClr val="FFFFFF"/>
                </a:solidFill>
                <a:latin typeface="Poppins"/>
              </a:rPr>
              <a:t>Categorize customers based on Frequency:</a:t>
            </a:r>
          </a:p>
          <a:p>
            <a:pPr marL="777240" indent="-259080" lvl="2">
              <a:lnSpc>
                <a:spcPts val="2880"/>
              </a:lnSpc>
              <a:buFont typeface="Arial"/>
              <a:buChar char="⚬"/>
            </a:pPr>
            <a:r>
              <a:rPr lang="en-US" sz="1800">
                <a:solidFill>
                  <a:srgbClr val="FFFFFF"/>
                </a:solidFill>
                <a:latin typeface="Poppins"/>
              </a:rPr>
              <a:t>If F ≤ 3, assign F = 3.</a:t>
            </a:r>
          </a:p>
          <a:p>
            <a:pPr marL="777240" indent="-259080" lvl="2">
              <a:lnSpc>
                <a:spcPts val="2880"/>
              </a:lnSpc>
              <a:buFont typeface="Arial"/>
              <a:buChar char="⚬"/>
            </a:pPr>
            <a:r>
              <a:rPr lang="en-US" sz="1800">
                <a:solidFill>
                  <a:srgbClr val="FFFFFF"/>
                </a:solidFill>
                <a:latin typeface="Poppins"/>
              </a:rPr>
              <a:t>If 3 ≤ F ≤ 6, assign F = 2.</a:t>
            </a:r>
          </a:p>
          <a:p>
            <a:pPr marL="777240" indent="-259080" lvl="2">
              <a:lnSpc>
                <a:spcPts val="2880"/>
              </a:lnSpc>
              <a:buFont typeface="Arial"/>
              <a:buChar char="⚬"/>
            </a:pPr>
            <a:r>
              <a:rPr lang="en-US" sz="1800">
                <a:solidFill>
                  <a:srgbClr val="FFFFFF"/>
                </a:solidFill>
                <a:latin typeface="Poppins"/>
              </a:rPr>
              <a:t>If F &gt; 6, assign F = 1.</a:t>
            </a:r>
          </a:p>
          <a:p>
            <a:pPr>
              <a:lnSpc>
                <a:spcPts val="2880"/>
              </a:lnSpc>
            </a:pPr>
          </a:p>
        </p:txBody>
      </p:sp>
      <p:sp>
        <p:nvSpPr>
          <p:cNvPr name="TextBox 15" id="15"/>
          <p:cNvSpPr txBox="true"/>
          <p:nvPr/>
        </p:nvSpPr>
        <p:spPr>
          <a:xfrm rot="0">
            <a:off x="10901735" y="7334276"/>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Monetary (M):</a:t>
            </a:r>
          </a:p>
        </p:txBody>
      </p:sp>
      <p:sp>
        <p:nvSpPr>
          <p:cNvPr name="TextBox 16" id="16"/>
          <p:cNvSpPr txBox="true"/>
          <p:nvPr/>
        </p:nvSpPr>
        <p:spPr>
          <a:xfrm rot="0">
            <a:off x="10901735" y="7797190"/>
            <a:ext cx="6409167" cy="2527935"/>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EEF2F5"/>
                </a:solidFill>
                <a:latin typeface="Poppins"/>
              </a:rPr>
              <a:t>Ass</a:t>
            </a:r>
            <a:r>
              <a:rPr lang="en-US" sz="1800">
                <a:solidFill>
                  <a:srgbClr val="EEF2F5"/>
                </a:solidFill>
                <a:latin typeface="Poppins"/>
              </a:rPr>
              <a:t>ess Monetary (M) based on the total sale (line_total).</a:t>
            </a:r>
          </a:p>
          <a:p>
            <a:pPr marL="777240" indent="-259080" lvl="2">
              <a:lnSpc>
                <a:spcPts val="2880"/>
              </a:lnSpc>
              <a:buFont typeface="Arial"/>
              <a:buChar char="⚬"/>
            </a:pPr>
            <a:r>
              <a:rPr lang="en-US" sz="1800">
                <a:solidFill>
                  <a:srgbClr val="EEF2F5"/>
                </a:solidFill>
                <a:latin typeface="Poppins"/>
              </a:rPr>
              <a:t>Calculate Line_Total as Other Quantity * Sales amount.</a:t>
            </a:r>
          </a:p>
          <a:p>
            <a:pPr marL="777240" indent="-259080" lvl="2">
              <a:lnSpc>
                <a:spcPts val="2880"/>
              </a:lnSpc>
              <a:buFont typeface="Arial"/>
              <a:buChar char="⚬"/>
            </a:pPr>
            <a:r>
              <a:rPr lang="en-US" sz="1800">
                <a:solidFill>
                  <a:srgbClr val="EEF2F5"/>
                </a:solidFill>
                <a:latin typeface="Poppins"/>
              </a:rPr>
              <a:t>Divide Line_Total into three equal sections and assign rates 1, 2, 3 accordingly.</a:t>
            </a:r>
          </a:p>
          <a:p>
            <a:pPr>
              <a:lnSpc>
                <a:spcPts val="2880"/>
              </a:lnSpc>
            </a:pPr>
          </a:p>
        </p:txBody>
      </p:sp>
      <p:sp>
        <p:nvSpPr>
          <p:cNvPr name="TextBox 17" id="17"/>
          <p:cNvSpPr txBox="true"/>
          <p:nvPr/>
        </p:nvSpPr>
        <p:spPr>
          <a:xfrm rot="0">
            <a:off x="1221496" y="5774042"/>
            <a:ext cx="4643986" cy="1752600"/>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Data Mining </a:t>
            </a:r>
          </a:p>
          <a:p>
            <a:pPr>
              <a:lnSpc>
                <a:spcPts val="6719"/>
              </a:lnSpc>
            </a:pPr>
            <a:r>
              <a:rPr lang="en-US" sz="5599">
                <a:solidFill>
                  <a:srgbClr val="101010"/>
                </a:solidFill>
                <a:latin typeface="Poppins Bold"/>
              </a:rPr>
              <a:t>technique</a:t>
            </a:r>
          </a:p>
        </p:txBody>
      </p:sp>
      <p:sp>
        <p:nvSpPr>
          <p:cNvPr name="TextBox 18" id="18"/>
          <p:cNvSpPr txBox="true"/>
          <p:nvPr/>
        </p:nvSpPr>
        <p:spPr>
          <a:xfrm rot="0">
            <a:off x="1221496" y="7816215"/>
            <a:ext cx="4643986" cy="356235"/>
          </a:xfrm>
          <a:prstGeom prst="rect">
            <a:avLst/>
          </a:prstGeom>
        </p:spPr>
        <p:txBody>
          <a:bodyPr anchor="t" rtlCol="false" tIns="0" lIns="0" bIns="0" rIns="0">
            <a:spAutoFit/>
          </a:bodyPr>
          <a:lstStyle/>
          <a:p>
            <a:pPr>
              <a:lnSpc>
                <a:spcPts val="2880"/>
              </a:lnSpc>
            </a:pPr>
            <a:r>
              <a:rPr lang="en-US" sz="1800">
                <a:solidFill>
                  <a:srgbClr val="545454"/>
                </a:solidFill>
                <a:latin typeface="Poppins"/>
              </a:rPr>
              <a:t>In this project we using </a:t>
            </a:r>
            <a:r>
              <a:rPr lang="en-US" sz="1800">
                <a:solidFill>
                  <a:srgbClr val="545454"/>
                </a:solidFill>
                <a:latin typeface="Poppins Bold"/>
              </a:rPr>
              <a:t>RFM Analysis</a:t>
            </a:r>
          </a:p>
        </p:txBody>
      </p:sp>
      <p:sp>
        <p:nvSpPr>
          <p:cNvPr name="Freeform 19" id="19"/>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10325125"/>
            <a:chOff x="0" y="0"/>
            <a:chExt cx="2639032" cy="2447437"/>
          </a:xfrm>
        </p:grpSpPr>
        <p:sp>
          <p:nvSpPr>
            <p:cNvPr name="Freeform 3" id="3"/>
            <p:cNvSpPr/>
            <p:nvPr/>
          </p:nvSpPr>
          <p:spPr>
            <a:xfrm flipH="false" flipV="false" rot="0">
              <a:off x="0" y="0"/>
              <a:ext cx="2639032" cy="2447437"/>
            </a:xfrm>
            <a:custGeom>
              <a:avLst/>
              <a:gdLst/>
              <a:ahLst/>
              <a:cxnLst/>
              <a:rect r="r" b="b" t="t" l="l"/>
              <a:pathLst>
                <a:path h="2447437" w="2639032">
                  <a:moveTo>
                    <a:pt x="0" y="0"/>
                  </a:moveTo>
                  <a:lnTo>
                    <a:pt x="2639032" y="0"/>
                  </a:lnTo>
                  <a:lnTo>
                    <a:pt x="2639032" y="2447437"/>
                  </a:lnTo>
                  <a:lnTo>
                    <a:pt x="0" y="2447437"/>
                  </a:lnTo>
                  <a:close/>
                </a:path>
              </a:pathLst>
            </a:custGeom>
            <a:solidFill>
              <a:srgbClr val="071C42"/>
            </a:solidFill>
          </p:spPr>
        </p:sp>
        <p:sp>
          <p:nvSpPr>
            <p:cNvPr name="TextBox 4" id="4"/>
            <p:cNvSpPr txBox="true"/>
            <p:nvPr/>
          </p:nvSpPr>
          <p:spPr>
            <a:xfrm>
              <a:off x="0" y="-38100"/>
              <a:ext cx="2639032" cy="248553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924636" y="6858000"/>
            <a:ext cx="8363364" cy="3429000"/>
            <a:chOff x="0" y="0"/>
            <a:chExt cx="1982427" cy="812800"/>
          </a:xfrm>
        </p:grpSpPr>
        <p:sp>
          <p:nvSpPr>
            <p:cNvPr name="Freeform 6" id="6"/>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1C42"/>
            </a:solidFill>
          </p:spPr>
        </p:sp>
        <p:sp>
          <p:nvSpPr>
            <p:cNvPr name="TextBox 7" id="7"/>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864671" y="1902626"/>
            <a:ext cx="7713242" cy="6519873"/>
          </a:xfrm>
          <a:custGeom>
            <a:avLst/>
            <a:gdLst/>
            <a:ahLst/>
            <a:cxnLst/>
            <a:rect r="r" b="b" t="t" l="l"/>
            <a:pathLst>
              <a:path h="6519873" w="7713242">
                <a:moveTo>
                  <a:pt x="0" y="0"/>
                </a:moveTo>
                <a:lnTo>
                  <a:pt x="7713242" y="0"/>
                </a:lnTo>
                <a:lnTo>
                  <a:pt x="7713242" y="6519873"/>
                </a:lnTo>
                <a:lnTo>
                  <a:pt x="0" y="6519873"/>
                </a:lnTo>
                <a:lnTo>
                  <a:pt x="0" y="0"/>
                </a:lnTo>
                <a:close/>
              </a:path>
            </a:pathLst>
          </a:custGeom>
          <a:blipFill>
            <a:blip r:embed="rId4"/>
            <a:stretch>
              <a:fillRect l="0" t="0" r="0" b="0"/>
            </a:stretch>
          </a:blipFill>
        </p:spPr>
      </p:sp>
      <p:sp>
        <p:nvSpPr>
          <p:cNvPr name="TextBox 10" id="10"/>
          <p:cNvSpPr txBox="true"/>
          <p:nvPr/>
        </p:nvSpPr>
        <p:spPr>
          <a:xfrm rot="0">
            <a:off x="1221496" y="5774042"/>
            <a:ext cx="4643986" cy="1752600"/>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Data Mining </a:t>
            </a:r>
          </a:p>
          <a:p>
            <a:pPr>
              <a:lnSpc>
                <a:spcPts val="6719"/>
              </a:lnSpc>
            </a:pPr>
            <a:r>
              <a:rPr lang="en-US" sz="5599">
                <a:solidFill>
                  <a:srgbClr val="101010"/>
                </a:solidFill>
                <a:latin typeface="Poppins Bold"/>
              </a:rPr>
              <a:t>technique</a:t>
            </a:r>
          </a:p>
        </p:txBody>
      </p:sp>
      <p:sp>
        <p:nvSpPr>
          <p:cNvPr name="TextBox 11" id="11"/>
          <p:cNvSpPr txBox="true"/>
          <p:nvPr/>
        </p:nvSpPr>
        <p:spPr>
          <a:xfrm rot="0">
            <a:off x="1221496" y="7816215"/>
            <a:ext cx="4643986" cy="356235"/>
          </a:xfrm>
          <a:prstGeom prst="rect">
            <a:avLst/>
          </a:prstGeom>
        </p:spPr>
        <p:txBody>
          <a:bodyPr anchor="t" rtlCol="false" tIns="0" lIns="0" bIns="0" rIns="0">
            <a:spAutoFit/>
          </a:bodyPr>
          <a:lstStyle/>
          <a:p>
            <a:pPr>
              <a:lnSpc>
                <a:spcPts val="2880"/>
              </a:lnSpc>
            </a:pPr>
            <a:r>
              <a:rPr lang="en-US" sz="1800">
                <a:solidFill>
                  <a:srgbClr val="545454"/>
                </a:solidFill>
                <a:latin typeface="Poppins"/>
              </a:rPr>
              <a:t>In this project we using </a:t>
            </a:r>
            <a:r>
              <a:rPr lang="en-US" sz="1800">
                <a:solidFill>
                  <a:srgbClr val="545454"/>
                </a:solidFill>
                <a:latin typeface="Poppins Bold"/>
              </a:rPr>
              <a:t>RFM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10325125"/>
            <a:chOff x="0" y="0"/>
            <a:chExt cx="2639032" cy="2447437"/>
          </a:xfrm>
        </p:grpSpPr>
        <p:sp>
          <p:nvSpPr>
            <p:cNvPr name="Freeform 3" id="3"/>
            <p:cNvSpPr/>
            <p:nvPr/>
          </p:nvSpPr>
          <p:spPr>
            <a:xfrm flipH="false" flipV="false" rot="0">
              <a:off x="0" y="0"/>
              <a:ext cx="2639032" cy="2447437"/>
            </a:xfrm>
            <a:custGeom>
              <a:avLst/>
              <a:gdLst/>
              <a:ahLst/>
              <a:cxnLst/>
              <a:rect r="r" b="b" t="t" l="l"/>
              <a:pathLst>
                <a:path h="2447437" w="2639032">
                  <a:moveTo>
                    <a:pt x="0" y="0"/>
                  </a:moveTo>
                  <a:lnTo>
                    <a:pt x="2639032" y="0"/>
                  </a:lnTo>
                  <a:lnTo>
                    <a:pt x="2639032" y="2447437"/>
                  </a:lnTo>
                  <a:lnTo>
                    <a:pt x="0" y="2447437"/>
                  </a:lnTo>
                  <a:close/>
                </a:path>
              </a:pathLst>
            </a:custGeom>
            <a:solidFill>
              <a:srgbClr val="071C42"/>
            </a:solidFill>
          </p:spPr>
        </p:sp>
        <p:sp>
          <p:nvSpPr>
            <p:cNvPr name="TextBox 4" id="4"/>
            <p:cNvSpPr txBox="true"/>
            <p:nvPr/>
          </p:nvSpPr>
          <p:spPr>
            <a:xfrm>
              <a:off x="0" y="-38100"/>
              <a:ext cx="2639032" cy="248553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924636" y="6858000"/>
            <a:ext cx="8363364" cy="3429000"/>
            <a:chOff x="0" y="0"/>
            <a:chExt cx="1982427" cy="812800"/>
          </a:xfrm>
        </p:grpSpPr>
        <p:sp>
          <p:nvSpPr>
            <p:cNvPr name="Freeform 6" id="6"/>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1C42"/>
            </a:solidFill>
          </p:spPr>
        </p:sp>
        <p:sp>
          <p:nvSpPr>
            <p:cNvPr name="TextBox 7" id="7"/>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042207" y="1854731"/>
            <a:ext cx="9358170" cy="6577537"/>
          </a:xfrm>
          <a:custGeom>
            <a:avLst/>
            <a:gdLst/>
            <a:ahLst/>
            <a:cxnLst/>
            <a:rect r="r" b="b" t="t" l="l"/>
            <a:pathLst>
              <a:path h="6577537" w="9358170">
                <a:moveTo>
                  <a:pt x="0" y="0"/>
                </a:moveTo>
                <a:lnTo>
                  <a:pt x="9358170" y="0"/>
                </a:lnTo>
                <a:lnTo>
                  <a:pt x="9358170" y="6577538"/>
                </a:lnTo>
                <a:lnTo>
                  <a:pt x="0" y="6577538"/>
                </a:lnTo>
                <a:lnTo>
                  <a:pt x="0" y="0"/>
                </a:lnTo>
                <a:close/>
              </a:path>
            </a:pathLst>
          </a:custGeom>
          <a:blipFill>
            <a:blip r:embed="rId4"/>
            <a:stretch>
              <a:fillRect l="0" t="0" r="0" b="0"/>
            </a:stretch>
          </a:blipFill>
        </p:spPr>
      </p:sp>
      <p:sp>
        <p:nvSpPr>
          <p:cNvPr name="TextBox 10" id="10"/>
          <p:cNvSpPr txBox="true"/>
          <p:nvPr/>
        </p:nvSpPr>
        <p:spPr>
          <a:xfrm rot="0">
            <a:off x="1221496" y="5774042"/>
            <a:ext cx="5450461" cy="260032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Customer Segmentation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974906" y="1974906"/>
            <a:ext cx="4238545" cy="288733"/>
            <a:chOff x="0" y="0"/>
            <a:chExt cx="1116325" cy="76045"/>
          </a:xfrm>
        </p:grpSpPr>
        <p:sp>
          <p:nvSpPr>
            <p:cNvPr name="Freeform 5" id="5"/>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6" id="6"/>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6356068" y="1477596"/>
            <a:ext cx="10375023" cy="7331808"/>
          </a:xfrm>
          <a:custGeom>
            <a:avLst/>
            <a:gdLst/>
            <a:ahLst/>
            <a:cxnLst/>
            <a:rect r="r" b="b" t="t" l="l"/>
            <a:pathLst>
              <a:path h="7331808" w="10375023">
                <a:moveTo>
                  <a:pt x="0" y="0"/>
                </a:moveTo>
                <a:lnTo>
                  <a:pt x="10375023" y="0"/>
                </a:lnTo>
                <a:lnTo>
                  <a:pt x="10375023" y="7331808"/>
                </a:lnTo>
                <a:lnTo>
                  <a:pt x="0" y="7331808"/>
                </a:lnTo>
                <a:lnTo>
                  <a:pt x="0" y="0"/>
                </a:lnTo>
                <a:close/>
              </a:path>
            </a:pathLst>
          </a:custGeom>
          <a:blipFill>
            <a:blip r:embed="rId4"/>
            <a:stretch>
              <a:fillRect l="0" t="0" r="0" b="0"/>
            </a:stretch>
          </a:blipFill>
        </p:spPr>
      </p:sp>
      <p:sp>
        <p:nvSpPr>
          <p:cNvPr name="TextBox 8" id="8"/>
          <p:cNvSpPr txBox="true"/>
          <p:nvPr/>
        </p:nvSpPr>
        <p:spPr>
          <a:xfrm rot="0">
            <a:off x="1712082" y="1545749"/>
            <a:ext cx="4643986" cy="260032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Business Canvas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8981917" y="3867150"/>
            <a:ext cx="8487007" cy="1276350"/>
          </a:xfrm>
          <a:prstGeom prst="rect">
            <a:avLst/>
          </a:prstGeom>
        </p:spPr>
        <p:txBody>
          <a:bodyPr anchor="t" rtlCol="false" tIns="0" lIns="0" bIns="0" rIns="0">
            <a:spAutoFit/>
          </a:bodyPr>
          <a:lstStyle/>
          <a:p>
            <a:pPr>
              <a:lnSpc>
                <a:spcPts val="9479"/>
              </a:lnSpc>
            </a:pPr>
            <a:r>
              <a:rPr lang="en-US" sz="7899">
                <a:solidFill>
                  <a:srgbClr val="FFFFFF"/>
                </a:solidFill>
                <a:latin typeface="Poppins Bold"/>
              </a:rPr>
              <a:t>Thank you</a:t>
            </a: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81917" y="9998267"/>
            <a:ext cx="9995383" cy="288733"/>
            <a:chOff x="0" y="0"/>
            <a:chExt cx="2632529" cy="76045"/>
          </a:xfrm>
        </p:grpSpPr>
        <p:sp>
          <p:nvSpPr>
            <p:cNvPr name="Freeform 6" id="6"/>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7" id="7"/>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44727" y="5657290"/>
            <a:ext cx="6651996" cy="424815"/>
          </a:xfrm>
          <a:prstGeom prst="rect">
            <a:avLst/>
          </a:prstGeom>
        </p:spPr>
        <p:txBody>
          <a:bodyPr anchor="t" rtlCol="false" tIns="0" lIns="0" bIns="0" rIns="0">
            <a:spAutoFit/>
          </a:bodyPr>
          <a:lstStyle/>
          <a:p>
            <a:pPr>
              <a:lnSpc>
                <a:spcPts val="3360"/>
              </a:lnSpc>
            </a:pPr>
            <a:r>
              <a:rPr lang="en-US" sz="2400">
                <a:solidFill>
                  <a:srgbClr val="101010"/>
                </a:solidFill>
                <a:latin typeface="Poppins"/>
              </a:rPr>
              <a:t>Company Overview</a:t>
            </a:r>
          </a:p>
        </p:txBody>
      </p:sp>
      <p:sp>
        <p:nvSpPr>
          <p:cNvPr name="TextBox 6" id="6"/>
          <p:cNvSpPr txBox="true"/>
          <p:nvPr/>
        </p:nvSpPr>
        <p:spPr>
          <a:xfrm rot="0">
            <a:off x="1544727" y="6368415"/>
            <a:ext cx="7083247" cy="2889885"/>
          </a:xfrm>
          <a:prstGeom prst="rect">
            <a:avLst/>
          </a:prstGeom>
        </p:spPr>
        <p:txBody>
          <a:bodyPr anchor="t" rtlCol="false" tIns="0" lIns="0" bIns="0" rIns="0">
            <a:spAutoFit/>
          </a:bodyPr>
          <a:lstStyle/>
          <a:p>
            <a:pPr>
              <a:lnSpc>
                <a:spcPts val="2880"/>
              </a:lnSpc>
            </a:pPr>
            <a:r>
              <a:rPr lang="en-US" sz="1800">
                <a:solidFill>
                  <a:srgbClr val="545454"/>
                </a:solidFill>
                <a:latin typeface="Poppins"/>
              </a:rPr>
              <a:t>Embarking on our Business Intelligence endeavor, we are immersed in the realm of </a:t>
            </a:r>
            <a:r>
              <a:rPr lang="en-US" sz="1800">
                <a:solidFill>
                  <a:srgbClr val="545454"/>
                </a:solidFill>
                <a:latin typeface="Poppins Bold"/>
              </a:rPr>
              <a:t>"Customer and Segmentation" </a:t>
            </a:r>
            <a:r>
              <a:rPr lang="en-US" sz="1800">
                <a:solidFill>
                  <a:srgbClr val="545454"/>
                </a:solidFill>
                <a:latin typeface="Poppins"/>
              </a:rPr>
              <a:t>using Company X's extensive dataset. Picture this as a detective story—our mission is to uncover the mysteries of customer behavior and preferences. In our initial phase, we meticulously examined data fields, tables, and connections, piecing together clues like a puzzle to reveal a holistic understanding of customer interactions. </a:t>
            </a:r>
          </a:p>
        </p:txBody>
      </p:sp>
      <p:sp>
        <p:nvSpPr>
          <p:cNvPr name="TextBox 7" id="7"/>
          <p:cNvSpPr txBox="true"/>
          <p:nvPr/>
        </p:nvSpPr>
        <p:spPr>
          <a:xfrm rot="0">
            <a:off x="1544727" y="2546276"/>
            <a:ext cx="4668112"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Introduction</a:t>
            </a:r>
          </a:p>
        </p:txBody>
      </p:sp>
      <p:sp>
        <p:nvSpPr>
          <p:cNvPr name="Freeform 8" id="8"/>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0" y="4255742"/>
            <a:ext cx="6212838" cy="288733"/>
            <a:chOff x="0" y="0"/>
            <a:chExt cx="1636303" cy="76045"/>
          </a:xfrm>
        </p:grpSpPr>
        <p:sp>
          <p:nvSpPr>
            <p:cNvPr name="Freeform 10" id="10"/>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11" id="11"/>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660027" y="6368415"/>
            <a:ext cx="7083247" cy="2165985"/>
          </a:xfrm>
          <a:prstGeom prst="rect">
            <a:avLst/>
          </a:prstGeom>
        </p:spPr>
        <p:txBody>
          <a:bodyPr anchor="t" rtlCol="false" tIns="0" lIns="0" bIns="0" rIns="0">
            <a:spAutoFit/>
          </a:bodyPr>
          <a:lstStyle/>
          <a:p>
            <a:pPr>
              <a:lnSpc>
                <a:spcPts val="2880"/>
              </a:lnSpc>
            </a:pPr>
            <a:r>
              <a:rPr lang="en-US" sz="1800">
                <a:solidFill>
                  <a:srgbClr val="545454"/>
                </a:solidFill>
                <a:latin typeface="Poppins"/>
              </a:rPr>
              <a:t>We also sought out hidden gems—potential data sources—to enrich our insights further. Beyond exploration, we ensured the reliability of our findings by scrutinizing data accuracy. This journey is a gateway to informed decision-making, and we eagerly anticipate sharing our discoveries and strategies for smarter business moves ahead.</a:t>
            </a:r>
          </a:p>
        </p:txBody>
      </p:sp>
      <p:sp>
        <p:nvSpPr>
          <p:cNvPr name="AutoShape 13" id="13"/>
          <p:cNvSpPr/>
          <p:nvPr/>
        </p:nvSpPr>
        <p:spPr>
          <a:xfrm rot="0">
            <a:off x="1028700" y="601417"/>
            <a:ext cx="16230600" cy="0"/>
          </a:xfrm>
          <a:prstGeom prst="line">
            <a:avLst/>
          </a:prstGeom>
          <a:ln cap="flat" w="19050">
            <a:solidFill>
              <a:srgbClr val="D9D9D9"/>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974906" y="1974906"/>
            <a:ext cx="4238545" cy="288733"/>
            <a:chOff x="0" y="0"/>
            <a:chExt cx="1116325" cy="76045"/>
          </a:xfrm>
        </p:grpSpPr>
        <p:sp>
          <p:nvSpPr>
            <p:cNvPr name="Freeform 5" id="5"/>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6" id="6"/>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7060431" y="1787195"/>
            <a:ext cx="10198869" cy="6346318"/>
          </a:xfrm>
          <a:custGeom>
            <a:avLst/>
            <a:gdLst/>
            <a:ahLst/>
            <a:cxnLst/>
            <a:rect r="r" b="b" t="t" l="l"/>
            <a:pathLst>
              <a:path h="6346318" w="10198869">
                <a:moveTo>
                  <a:pt x="0" y="0"/>
                </a:moveTo>
                <a:lnTo>
                  <a:pt x="10198869" y="0"/>
                </a:lnTo>
                <a:lnTo>
                  <a:pt x="10198869" y="6346318"/>
                </a:lnTo>
                <a:lnTo>
                  <a:pt x="0" y="6346318"/>
                </a:lnTo>
                <a:lnTo>
                  <a:pt x="0" y="0"/>
                </a:lnTo>
                <a:close/>
              </a:path>
            </a:pathLst>
          </a:custGeom>
          <a:blipFill>
            <a:blip r:embed="rId4"/>
            <a:stretch>
              <a:fillRect l="0" t="0" r="0" b="0"/>
            </a:stretch>
          </a:blipFill>
        </p:spPr>
      </p:sp>
      <p:sp>
        <p:nvSpPr>
          <p:cNvPr name="TextBox 8" id="8"/>
          <p:cNvSpPr txBox="true"/>
          <p:nvPr/>
        </p:nvSpPr>
        <p:spPr>
          <a:xfrm rot="0">
            <a:off x="1712082" y="1545749"/>
            <a:ext cx="4643986" cy="260032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Data Warehouse</a:t>
            </a:r>
          </a:p>
          <a:p>
            <a:pPr>
              <a:lnSpc>
                <a:spcPts val="6719"/>
              </a:lnSpc>
            </a:pPr>
            <a:r>
              <a:rPr lang="en-US" sz="5599">
                <a:solidFill>
                  <a:srgbClr val="FFFFFF"/>
                </a:solidFill>
                <a:latin typeface="Poppins Bold"/>
              </a:rPr>
              <a:t>design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974906" y="1974906"/>
            <a:ext cx="4238545" cy="288733"/>
            <a:chOff x="0" y="0"/>
            <a:chExt cx="1116325" cy="76045"/>
          </a:xfrm>
        </p:grpSpPr>
        <p:sp>
          <p:nvSpPr>
            <p:cNvPr name="Freeform 5" id="5"/>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6" id="6"/>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7441127" y="1028700"/>
            <a:ext cx="9550917" cy="8528142"/>
          </a:xfrm>
          <a:custGeom>
            <a:avLst/>
            <a:gdLst/>
            <a:ahLst/>
            <a:cxnLst/>
            <a:rect r="r" b="b" t="t" l="l"/>
            <a:pathLst>
              <a:path h="8528142" w="9550917">
                <a:moveTo>
                  <a:pt x="0" y="0"/>
                </a:moveTo>
                <a:lnTo>
                  <a:pt x="9550918" y="0"/>
                </a:lnTo>
                <a:lnTo>
                  <a:pt x="9550918" y="8528142"/>
                </a:lnTo>
                <a:lnTo>
                  <a:pt x="0" y="8528142"/>
                </a:lnTo>
                <a:lnTo>
                  <a:pt x="0" y="0"/>
                </a:lnTo>
                <a:close/>
              </a:path>
            </a:pathLst>
          </a:custGeom>
          <a:blipFill>
            <a:blip r:embed="rId4"/>
            <a:stretch>
              <a:fillRect l="0" t="0" r="0" b="0"/>
            </a:stretch>
          </a:blipFill>
        </p:spPr>
      </p:sp>
      <p:sp>
        <p:nvSpPr>
          <p:cNvPr name="TextBox 8" id="8"/>
          <p:cNvSpPr txBox="true"/>
          <p:nvPr/>
        </p:nvSpPr>
        <p:spPr>
          <a:xfrm rot="0">
            <a:off x="1712082" y="1545749"/>
            <a:ext cx="4643986" cy="260032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Data Warehouse</a:t>
            </a:r>
          </a:p>
          <a:p>
            <a:pPr>
              <a:lnSpc>
                <a:spcPts val="6719"/>
              </a:lnSpc>
            </a:pPr>
            <a:r>
              <a:rPr lang="en-US" sz="5599">
                <a:solidFill>
                  <a:srgbClr val="FFFFFF"/>
                </a:solidFill>
                <a:latin typeface="Poppins Bold"/>
              </a:rPr>
              <a:t>design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6049830" cy="10287000"/>
            <a:chOff x="0" y="0"/>
            <a:chExt cx="1593371" cy="2709333"/>
          </a:xfrm>
        </p:grpSpPr>
        <p:sp>
          <p:nvSpPr>
            <p:cNvPr name="Freeform 4" id="4"/>
            <p:cNvSpPr/>
            <p:nvPr/>
          </p:nvSpPr>
          <p:spPr>
            <a:xfrm flipH="false" flipV="false" rot="0">
              <a:off x="0" y="0"/>
              <a:ext cx="1593371" cy="2709333"/>
            </a:xfrm>
            <a:custGeom>
              <a:avLst/>
              <a:gdLst/>
              <a:ahLst/>
              <a:cxnLst/>
              <a:rect r="r" b="b" t="t" l="l"/>
              <a:pathLst>
                <a:path h="2709333" w="1593371">
                  <a:moveTo>
                    <a:pt x="0" y="0"/>
                  </a:moveTo>
                  <a:lnTo>
                    <a:pt x="1593371" y="0"/>
                  </a:lnTo>
                  <a:lnTo>
                    <a:pt x="1593371" y="2709333"/>
                  </a:lnTo>
                  <a:lnTo>
                    <a:pt x="0" y="2709333"/>
                  </a:lnTo>
                  <a:close/>
                </a:path>
              </a:pathLst>
            </a:custGeom>
            <a:solidFill>
              <a:srgbClr val="071C42"/>
            </a:solidFill>
          </p:spPr>
        </p:sp>
        <p:sp>
          <p:nvSpPr>
            <p:cNvPr name="TextBox 5" id="5"/>
            <p:cNvSpPr txBox="true"/>
            <p:nvPr/>
          </p:nvSpPr>
          <p:spPr>
            <a:xfrm>
              <a:off x="0" y="-38100"/>
              <a:ext cx="159337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55798"/>
            <a:ext cx="5074286" cy="644530"/>
            <a:chOff x="0" y="0"/>
            <a:chExt cx="1336437" cy="169753"/>
          </a:xfrm>
        </p:grpSpPr>
        <p:sp>
          <p:nvSpPr>
            <p:cNvPr name="Freeform 8" id="8"/>
            <p:cNvSpPr/>
            <p:nvPr/>
          </p:nvSpPr>
          <p:spPr>
            <a:xfrm flipH="false" flipV="false" rot="0">
              <a:off x="0" y="0"/>
              <a:ext cx="1336437" cy="169753"/>
            </a:xfrm>
            <a:custGeom>
              <a:avLst/>
              <a:gdLst/>
              <a:ahLst/>
              <a:cxnLst/>
              <a:rect r="r" b="b" t="t" l="l"/>
              <a:pathLst>
                <a:path h="169753" w="1336437">
                  <a:moveTo>
                    <a:pt x="0" y="0"/>
                  </a:moveTo>
                  <a:lnTo>
                    <a:pt x="1336437" y="0"/>
                  </a:lnTo>
                  <a:lnTo>
                    <a:pt x="1336437" y="169753"/>
                  </a:lnTo>
                  <a:lnTo>
                    <a:pt x="0" y="169753"/>
                  </a:lnTo>
                  <a:close/>
                </a:path>
              </a:pathLst>
            </a:custGeom>
            <a:solidFill>
              <a:srgbClr val="3DCAB1"/>
            </a:solidFill>
          </p:spPr>
        </p:sp>
        <p:sp>
          <p:nvSpPr>
            <p:cNvPr name="TextBox 9" id="9"/>
            <p:cNvSpPr txBox="true"/>
            <p:nvPr/>
          </p:nvSpPr>
          <p:spPr>
            <a:xfrm>
              <a:off x="0" y="-38100"/>
              <a:ext cx="1336437" cy="20785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872247" y="2694796"/>
            <a:ext cx="10778155" cy="4897408"/>
          </a:xfrm>
          <a:custGeom>
            <a:avLst/>
            <a:gdLst/>
            <a:ahLst/>
            <a:cxnLst/>
            <a:rect r="r" b="b" t="t" l="l"/>
            <a:pathLst>
              <a:path h="4897408" w="10778155">
                <a:moveTo>
                  <a:pt x="0" y="0"/>
                </a:moveTo>
                <a:lnTo>
                  <a:pt x="10778154" y="0"/>
                </a:lnTo>
                <a:lnTo>
                  <a:pt x="10778154" y="4897408"/>
                </a:lnTo>
                <a:lnTo>
                  <a:pt x="0" y="4897408"/>
                </a:lnTo>
                <a:lnTo>
                  <a:pt x="0" y="0"/>
                </a:lnTo>
                <a:close/>
              </a:path>
            </a:pathLst>
          </a:custGeom>
          <a:blipFill>
            <a:blip r:embed="rId4"/>
            <a:stretch>
              <a:fillRect l="0" t="0" r="0" b="0"/>
            </a:stretch>
          </a:blipFill>
        </p:spPr>
      </p:sp>
      <p:sp>
        <p:nvSpPr>
          <p:cNvPr name="TextBox 11" id="11"/>
          <p:cNvSpPr txBox="true"/>
          <p:nvPr/>
        </p:nvSpPr>
        <p:spPr>
          <a:xfrm rot="0">
            <a:off x="1028700" y="1167744"/>
            <a:ext cx="5179295"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ETL pipeline</a:t>
            </a:r>
          </a:p>
        </p:txBody>
      </p:sp>
      <p:sp>
        <p:nvSpPr>
          <p:cNvPr name="TextBox 12" id="12"/>
          <p:cNvSpPr txBox="true"/>
          <p:nvPr/>
        </p:nvSpPr>
        <p:spPr>
          <a:xfrm rot="0">
            <a:off x="1028700" y="2329794"/>
            <a:ext cx="3178969" cy="514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Canva Sans"/>
              </a:rPr>
              <a:t>All Dimension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6049830" cy="10287000"/>
            <a:chOff x="0" y="0"/>
            <a:chExt cx="1593371" cy="2709333"/>
          </a:xfrm>
        </p:grpSpPr>
        <p:sp>
          <p:nvSpPr>
            <p:cNvPr name="Freeform 4" id="4"/>
            <p:cNvSpPr/>
            <p:nvPr/>
          </p:nvSpPr>
          <p:spPr>
            <a:xfrm flipH="false" flipV="false" rot="0">
              <a:off x="0" y="0"/>
              <a:ext cx="1593371" cy="2709333"/>
            </a:xfrm>
            <a:custGeom>
              <a:avLst/>
              <a:gdLst/>
              <a:ahLst/>
              <a:cxnLst/>
              <a:rect r="r" b="b" t="t" l="l"/>
              <a:pathLst>
                <a:path h="2709333" w="1593371">
                  <a:moveTo>
                    <a:pt x="0" y="0"/>
                  </a:moveTo>
                  <a:lnTo>
                    <a:pt x="1593371" y="0"/>
                  </a:lnTo>
                  <a:lnTo>
                    <a:pt x="1593371" y="2709333"/>
                  </a:lnTo>
                  <a:lnTo>
                    <a:pt x="0" y="2709333"/>
                  </a:lnTo>
                  <a:close/>
                </a:path>
              </a:pathLst>
            </a:custGeom>
            <a:solidFill>
              <a:srgbClr val="071C42"/>
            </a:solidFill>
          </p:spPr>
        </p:sp>
        <p:sp>
          <p:nvSpPr>
            <p:cNvPr name="TextBox 5" id="5"/>
            <p:cNvSpPr txBox="true"/>
            <p:nvPr/>
          </p:nvSpPr>
          <p:spPr>
            <a:xfrm>
              <a:off x="0" y="-38100"/>
              <a:ext cx="159337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55798"/>
            <a:ext cx="5074286" cy="644530"/>
            <a:chOff x="0" y="0"/>
            <a:chExt cx="1336437" cy="169753"/>
          </a:xfrm>
        </p:grpSpPr>
        <p:sp>
          <p:nvSpPr>
            <p:cNvPr name="Freeform 8" id="8"/>
            <p:cNvSpPr/>
            <p:nvPr/>
          </p:nvSpPr>
          <p:spPr>
            <a:xfrm flipH="false" flipV="false" rot="0">
              <a:off x="0" y="0"/>
              <a:ext cx="1336437" cy="169753"/>
            </a:xfrm>
            <a:custGeom>
              <a:avLst/>
              <a:gdLst/>
              <a:ahLst/>
              <a:cxnLst/>
              <a:rect r="r" b="b" t="t" l="l"/>
              <a:pathLst>
                <a:path h="169753" w="1336437">
                  <a:moveTo>
                    <a:pt x="0" y="0"/>
                  </a:moveTo>
                  <a:lnTo>
                    <a:pt x="1336437" y="0"/>
                  </a:lnTo>
                  <a:lnTo>
                    <a:pt x="1336437" y="169753"/>
                  </a:lnTo>
                  <a:lnTo>
                    <a:pt x="0" y="169753"/>
                  </a:lnTo>
                  <a:close/>
                </a:path>
              </a:pathLst>
            </a:custGeom>
            <a:solidFill>
              <a:srgbClr val="3DCAB1"/>
            </a:solidFill>
          </p:spPr>
        </p:sp>
        <p:sp>
          <p:nvSpPr>
            <p:cNvPr name="TextBox 9" id="9"/>
            <p:cNvSpPr txBox="true"/>
            <p:nvPr/>
          </p:nvSpPr>
          <p:spPr>
            <a:xfrm>
              <a:off x="0" y="-38100"/>
              <a:ext cx="1336437" cy="20785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872247" y="2694796"/>
            <a:ext cx="10778155" cy="4897408"/>
          </a:xfrm>
          <a:custGeom>
            <a:avLst/>
            <a:gdLst/>
            <a:ahLst/>
            <a:cxnLst/>
            <a:rect r="r" b="b" t="t" l="l"/>
            <a:pathLst>
              <a:path h="4897408" w="10778155">
                <a:moveTo>
                  <a:pt x="0" y="0"/>
                </a:moveTo>
                <a:lnTo>
                  <a:pt x="10778154" y="0"/>
                </a:lnTo>
                <a:lnTo>
                  <a:pt x="10778154" y="4897408"/>
                </a:lnTo>
                <a:lnTo>
                  <a:pt x="0" y="4897408"/>
                </a:lnTo>
                <a:lnTo>
                  <a:pt x="0" y="0"/>
                </a:lnTo>
                <a:close/>
              </a:path>
            </a:pathLst>
          </a:custGeom>
          <a:blipFill>
            <a:blip r:embed="rId4"/>
            <a:stretch>
              <a:fillRect l="0" t="0" r="0" b="0"/>
            </a:stretch>
          </a:blipFill>
        </p:spPr>
      </p:sp>
      <p:sp>
        <p:nvSpPr>
          <p:cNvPr name="Freeform 11" id="11"/>
          <p:cNvSpPr/>
          <p:nvPr/>
        </p:nvSpPr>
        <p:spPr>
          <a:xfrm flipH="false" flipV="false" rot="0">
            <a:off x="6872247" y="2672694"/>
            <a:ext cx="10778155" cy="5241431"/>
          </a:xfrm>
          <a:custGeom>
            <a:avLst/>
            <a:gdLst/>
            <a:ahLst/>
            <a:cxnLst/>
            <a:rect r="r" b="b" t="t" l="l"/>
            <a:pathLst>
              <a:path h="5241431" w="10778155">
                <a:moveTo>
                  <a:pt x="0" y="0"/>
                </a:moveTo>
                <a:lnTo>
                  <a:pt x="10778154" y="0"/>
                </a:lnTo>
                <a:lnTo>
                  <a:pt x="10778154" y="5241431"/>
                </a:lnTo>
                <a:lnTo>
                  <a:pt x="0" y="5241431"/>
                </a:lnTo>
                <a:lnTo>
                  <a:pt x="0" y="0"/>
                </a:lnTo>
                <a:close/>
              </a:path>
            </a:pathLst>
          </a:custGeom>
          <a:blipFill>
            <a:blip r:embed="rId5"/>
            <a:stretch>
              <a:fillRect l="0" t="0" r="0" b="0"/>
            </a:stretch>
          </a:blipFill>
        </p:spPr>
      </p:sp>
      <p:sp>
        <p:nvSpPr>
          <p:cNvPr name="TextBox 12" id="12"/>
          <p:cNvSpPr txBox="true"/>
          <p:nvPr/>
        </p:nvSpPr>
        <p:spPr>
          <a:xfrm rot="0">
            <a:off x="1028700" y="1167744"/>
            <a:ext cx="5179295"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ETL pipeline</a:t>
            </a:r>
          </a:p>
        </p:txBody>
      </p:sp>
      <p:sp>
        <p:nvSpPr>
          <p:cNvPr name="TextBox 13" id="13"/>
          <p:cNvSpPr txBox="true"/>
          <p:nvPr/>
        </p:nvSpPr>
        <p:spPr>
          <a:xfrm rot="0">
            <a:off x="918716" y="2329794"/>
            <a:ext cx="3383607" cy="1047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Canva Sans"/>
              </a:rPr>
              <a:t>All Dimension</a:t>
            </a:r>
          </a:p>
          <a:p>
            <a:pPr marL="647702" indent="-323851" lvl="1">
              <a:lnSpc>
                <a:spcPts val="4200"/>
              </a:lnSpc>
              <a:buFont typeface="Arial"/>
              <a:buChar char="•"/>
            </a:pPr>
            <a:r>
              <a:rPr lang="en-US" sz="3000">
                <a:solidFill>
                  <a:srgbClr val="FFFFFF"/>
                </a:solidFill>
                <a:latin typeface="Canva Sans"/>
              </a:rPr>
              <a:t>Dim Costumer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6049830" cy="10287000"/>
            <a:chOff x="0" y="0"/>
            <a:chExt cx="1593371" cy="2709333"/>
          </a:xfrm>
        </p:grpSpPr>
        <p:sp>
          <p:nvSpPr>
            <p:cNvPr name="Freeform 4" id="4"/>
            <p:cNvSpPr/>
            <p:nvPr/>
          </p:nvSpPr>
          <p:spPr>
            <a:xfrm flipH="false" flipV="false" rot="0">
              <a:off x="0" y="0"/>
              <a:ext cx="1593371" cy="2709333"/>
            </a:xfrm>
            <a:custGeom>
              <a:avLst/>
              <a:gdLst/>
              <a:ahLst/>
              <a:cxnLst/>
              <a:rect r="r" b="b" t="t" l="l"/>
              <a:pathLst>
                <a:path h="2709333" w="1593371">
                  <a:moveTo>
                    <a:pt x="0" y="0"/>
                  </a:moveTo>
                  <a:lnTo>
                    <a:pt x="1593371" y="0"/>
                  </a:lnTo>
                  <a:lnTo>
                    <a:pt x="1593371" y="2709333"/>
                  </a:lnTo>
                  <a:lnTo>
                    <a:pt x="0" y="2709333"/>
                  </a:lnTo>
                  <a:close/>
                </a:path>
              </a:pathLst>
            </a:custGeom>
            <a:solidFill>
              <a:srgbClr val="071C42"/>
            </a:solidFill>
          </p:spPr>
        </p:sp>
        <p:sp>
          <p:nvSpPr>
            <p:cNvPr name="TextBox 5" id="5"/>
            <p:cNvSpPr txBox="true"/>
            <p:nvPr/>
          </p:nvSpPr>
          <p:spPr>
            <a:xfrm>
              <a:off x="0" y="-38100"/>
              <a:ext cx="159337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55798"/>
            <a:ext cx="5074286" cy="644530"/>
            <a:chOff x="0" y="0"/>
            <a:chExt cx="1336437" cy="169753"/>
          </a:xfrm>
        </p:grpSpPr>
        <p:sp>
          <p:nvSpPr>
            <p:cNvPr name="Freeform 8" id="8"/>
            <p:cNvSpPr/>
            <p:nvPr/>
          </p:nvSpPr>
          <p:spPr>
            <a:xfrm flipH="false" flipV="false" rot="0">
              <a:off x="0" y="0"/>
              <a:ext cx="1336437" cy="169753"/>
            </a:xfrm>
            <a:custGeom>
              <a:avLst/>
              <a:gdLst/>
              <a:ahLst/>
              <a:cxnLst/>
              <a:rect r="r" b="b" t="t" l="l"/>
              <a:pathLst>
                <a:path h="169753" w="1336437">
                  <a:moveTo>
                    <a:pt x="0" y="0"/>
                  </a:moveTo>
                  <a:lnTo>
                    <a:pt x="1336437" y="0"/>
                  </a:lnTo>
                  <a:lnTo>
                    <a:pt x="1336437" y="169753"/>
                  </a:lnTo>
                  <a:lnTo>
                    <a:pt x="0" y="169753"/>
                  </a:lnTo>
                  <a:close/>
                </a:path>
              </a:pathLst>
            </a:custGeom>
            <a:solidFill>
              <a:srgbClr val="3DCAB1"/>
            </a:solidFill>
          </p:spPr>
        </p:sp>
        <p:sp>
          <p:nvSpPr>
            <p:cNvPr name="TextBox 9" id="9"/>
            <p:cNvSpPr txBox="true"/>
            <p:nvPr/>
          </p:nvSpPr>
          <p:spPr>
            <a:xfrm>
              <a:off x="0" y="-38100"/>
              <a:ext cx="1336437" cy="20785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484824" y="2072619"/>
            <a:ext cx="9553000" cy="6510084"/>
          </a:xfrm>
          <a:custGeom>
            <a:avLst/>
            <a:gdLst/>
            <a:ahLst/>
            <a:cxnLst/>
            <a:rect r="r" b="b" t="t" l="l"/>
            <a:pathLst>
              <a:path h="6510084" w="9553000">
                <a:moveTo>
                  <a:pt x="0" y="0"/>
                </a:moveTo>
                <a:lnTo>
                  <a:pt x="9553000" y="0"/>
                </a:lnTo>
                <a:lnTo>
                  <a:pt x="9553000" y="6510084"/>
                </a:lnTo>
                <a:lnTo>
                  <a:pt x="0" y="6510084"/>
                </a:lnTo>
                <a:lnTo>
                  <a:pt x="0" y="0"/>
                </a:lnTo>
                <a:close/>
              </a:path>
            </a:pathLst>
          </a:custGeom>
          <a:blipFill>
            <a:blip r:embed="rId4"/>
            <a:stretch>
              <a:fillRect l="0" t="0" r="0" b="0"/>
            </a:stretch>
          </a:blipFill>
        </p:spPr>
      </p:sp>
      <p:sp>
        <p:nvSpPr>
          <p:cNvPr name="TextBox 11" id="11"/>
          <p:cNvSpPr txBox="true"/>
          <p:nvPr/>
        </p:nvSpPr>
        <p:spPr>
          <a:xfrm rot="0">
            <a:off x="1028700" y="1167744"/>
            <a:ext cx="5179295"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ETL pipeline</a:t>
            </a:r>
          </a:p>
        </p:txBody>
      </p:sp>
      <p:sp>
        <p:nvSpPr>
          <p:cNvPr name="TextBox 12" id="12"/>
          <p:cNvSpPr txBox="true"/>
          <p:nvPr/>
        </p:nvSpPr>
        <p:spPr>
          <a:xfrm rot="0">
            <a:off x="965448" y="2329794"/>
            <a:ext cx="3290292" cy="15811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Canva Sans"/>
              </a:rPr>
              <a:t>All Dimension</a:t>
            </a:r>
          </a:p>
          <a:p>
            <a:pPr marL="647702" indent="-323851" lvl="1">
              <a:lnSpc>
                <a:spcPts val="4200"/>
              </a:lnSpc>
              <a:buFont typeface="Arial"/>
              <a:buChar char="•"/>
            </a:pPr>
            <a:r>
              <a:rPr lang="en-US" sz="3000">
                <a:solidFill>
                  <a:srgbClr val="FFFFFF"/>
                </a:solidFill>
                <a:latin typeface="Canva Sans"/>
              </a:rPr>
              <a:t>Dim Costumer</a:t>
            </a:r>
          </a:p>
          <a:p>
            <a:pPr marL="647702" indent="-323851" lvl="1">
              <a:lnSpc>
                <a:spcPts val="4200"/>
              </a:lnSpc>
              <a:buFont typeface="Arial"/>
              <a:buChar char="•"/>
            </a:pPr>
            <a:r>
              <a:rPr lang="en-US" sz="3000">
                <a:solidFill>
                  <a:srgbClr val="FFFFFF"/>
                </a:solidFill>
                <a:latin typeface="Canva Sans"/>
              </a:rPr>
              <a:t>Dim Date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6049830" cy="10287000"/>
            <a:chOff x="0" y="0"/>
            <a:chExt cx="1593371" cy="2709333"/>
          </a:xfrm>
        </p:grpSpPr>
        <p:sp>
          <p:nvSpPr>
            <p:cNvPr name="Freeform 4" id="4"/>
            <p:cNvSpPr/>
            <p:nvPr/>
          </p:nvSpPr>
          <p:spPr>
            <a:xfrm flipH="false" flipV="false" rot="0">
              <a:off x="0" y="0"/>
              <a:ext cx="1593371" cy="2709333"/>
            </a:xfrm>
            <a:custGeom>
              <a:avLst/>
              <a:gdLst/>
              <a:ahLst/>
              <a:cxnLst/>
              <a:rect r="r" b="b" t="t" l="l"/>
              <a:pathLst>
                <a:path h="2709333" w="1593371">
                  <a:moveTo>
                    <a:pt x="0" y="0"/>
                  </a:moveTo>
                  <a:lnTo>
                    <a:pt x="1593371" y="0"/>
                  </a:lnTo>
                  <a:lnTo>
                    <a:pt x="1593371" y="2709333"/>
                  </a:lnTo>
                  <a:lnTo>
                    <a:pt x="0" y="2709333"/>
                  </a:lnTo>
                  <a:close/>
                </a:path>
              </a:pathLst>
            </a:custGeom>
            <a:solidFill>
              <a:srgbClr val="071C42"/>
            </a:solidFill>
          </p:spPr>
        </p:sp>
        <p:sp>
          <p:nvSpPr>
            <p:cNvPr name="TextBox 5" id="5"/>
            <p:cNvSpPr txBox="true"/>
            <p:nvPr/>
          </p:nvSpPr>
          <p:spPr>
            <a:xfrm>
              <a:off x="0" y="-38100"/>
              <a:ext cx="159337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55798"/>
            <a:ext cx="5074286" cy="644530"/>
            <a:chOff x="0" y="0"/>
            <a:chExt cx="1336437" cy="169753"/>
          </a:xfrm>
        </p:grpSpPr>
        <p:sp>
          <p:nvSpPr>
            <p:cNvPr name="Freeform 8" id="8"/>
            <p:cNvSpPr/>
            <p:nvPr/>
          </p:nvSpPr>
          <p:spPr>
            <a:xfrm flipH="false" flipV="false" rot="0">
              <a:off x="0" y="0"/>
              <a:ext cx="1336437" cy="169753"/>
            </a:xfrm>
            <a:custGeom>
              <a:avLst/>
              <a:gdLst/>
              <a:ahLst/>
              <a:cxnLst/>
              <a:rect r="r" b="b" t="t" l="l"/>
              <a:pathLst>
                <a:path h="169753" w="1336437">
                  <a:moveTo>
                    <a:pt x="0" y="0"/>
                  </a:moveTo>
                  <a:lnTo>
                    <a:pt x="1336437" y="0"/>
                  </a:lnTo>
                  <a:lnTo>
                    <a:pt x="1336437" y="169753"/>
                  </a:lnTo>
                  <a:lnTo>
                    <a:pt x="0" y="169753"/>
                  </a:lnTo>
                  <a:close/>
                </a:path>
              </a:pathLst>
            </a:custGeom>
            <a:solidFill>
              <a:srgbClr val="3DCAB1"/>
            </a:solidFill>
          </p:spPr>
        </p:sp>
        <p:sp>
          <p:nvSpPr>
            <p:cNvPr name="TextBox 9" id="9"/>
            <p:cNvSpPr txBox="true"/>
            <p:nvPr/>
          </p:nvSpPr>
          <p:spPr>
            <a:xfrm>
              <a:off x="0" y="-38100"/>
              <a:ext cx="1336437" cy="20785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984766" y="2072619"/>
            <a:ext cx="8553117" cy="6590106"/>
          </a:xfrm>
          <a:custGeom>
            <a:avLst/>
            <a:gdLst/>
            <a:ahLst/>
            <a:cxnLst/>
            <a:rect r="r" b="b" t="t" l="l"/>
            <a:pathLst>
              <a:path h="6590106" w="8553117">
                <a:moveTo>
                  <a:pt x="0" y="0"/>
                </a:moveTo>
                <a:lnTo>
                  <a:pt x="8553116" y="0"/>
                </a:lnTo>
                <a:lnTo>
                  <a:pt x="8553116" y="6590106"/>
                </a:lnTo>
                <a:lnTo>
                  <a:pt x="0" y="6590106"/>
                </a:lnTo>
                <a:lnTo>
                  <a:pt x="0" y="0"/>
                </a:lnTo>
                <a:close/>
              </a:path>
            </a:pathLst>
          </a:custGeom>
          <a:blipFill>
            <a:blip r:embed="rId4"/>
            <a:stretch>
              <a:fillRect l="0" t="0" r="0" b="0"/>
            </a:stretch>
          </a:blipFill>
        </p:spPr>
      </p:sp>
      <p:sp>
        <p:nvSpPr>
          <p:cNvPr name="TextBox 11" id="11"/>
          <p:cNvSpPr txBox="true"/>
          <p:nvPr/>
        </p:nvSpPr>
        <p:spPr>
          <a:xfrm rot="0">
            <a:off x="1028700" y="1167744"/>
            <a:ext cx="5179295"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ETL pipeline</a:t>
            </a:r>
          </a:p>
        </p:txBody>
      </p:sp>
      <p:sp>
        <p:nvSpPr>
          <p:cNvPr name="TextBox 12" id="12"/>
          <p:cNvSpPr txBox="true"/>
          <p:nvPr/>
        </p:nvSpPr>
        <p:spPr>
          <a:xfrm rot="0">
            <a:off x="965448" y="2329794"/>
            <a:ext cx="3290292" cy="21145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Canva Sans"/>
              </a:rPr>
              <a:t>All Dimension</a:t>
            </a:r>
          </a:p>
          <a:p>
            <a:pPr marL="647702" indent="-323851" lvl="1">
              <a:lnSpc>
                <a:spcPts val="4200"/>
              </a:lnSpc>
              <a:buFont typeface="Arial"/>
              <a:buChar char="•"/>
            </a:pPr>
            <a:r>
              <a:rPr lang="en-US" sz="3000">
                <a:solidFill>
                  <a:srgbClr val="FFFFFF"/>
                </a:solidFill>
                <a:latin typeface="Canva Sans"/>
              </a:rPr>
              <a:t>Dim Costumer</a:t>
            </a:r>
          </a:p>
          <a:p>
            <a:pPr marL="647702" indent="-323851" lvl="1">
              <a:lnSpc>
                <a:spcPts val="4200"/>
              </a:lnSpc>
              <a:buFont typeface="Arial"/>
              <a:buChar char="•"/>
            </a:pPr>
            <a:r>
              <a:rPr lang="en-US" sz="3000">
                <a:solidFill>
                  <a:srgbClr val="FFFFFF"/>
                </a:solidFill>
                <a:latin typeface="Canva Sans"/>
              </a:rPr>
              <a:t>Dim Date</a:t>
            </a:r>
          </a:p>
          <a:p>
            <a:pPr marL="647702" indent="-323851" lvl="1">
              <a:lnSpc>
                <a:spcPts val="4200"/>
              </a:lnSpc>
              <a:buFont typeface="Arial"/>
              <a:buChar char="•"/>
            </a:pPr>
            <a:r>
              <a:rPr lang="en-US" sz="3000">
                <a:solidFill>
                  <a:srgbClr val="FFFFFF"/>
                </a:solidFill>
                <a:latin typeface="Canva Sans"/>
              </a:rPr>
              <a:t>Dim Product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6049830" cy="10287000"/>
            <a:chOff x="0" y="0"/>
            <a:chExt cx="1593371" cy="2709333"/>
          </a:xfrm>
        </p:grpSpPr>
        <p:sp>
          <p:nvSpPr>
            <p:cNvPr name="Freeform 4" id="4"/>
            <p:cNvSpPr/>
            <p:nvPr/>
          </p:nvSpPr>
          <p:spPr>
            <a:xfrm flipH="false" flipV="false" rot="0">
              <a:off x="0" y="0"/>
              <a:ext cx="1593371" cy="2709333"/>
            </a:xfrm>
            <a:custGeom>
              <a:avLst/>
              <a:gdLst/>
              <a:ahLst/>
              <a:cxnLst/>
              <a:rect r="r" b="b" t="t" l="l"/>
              <a:pathLst>
                <a:path h="2709333" w="1593371">
                  <a:moveTo>
                    <a:pt x="0" y="0"/>
                  </a:moveTo>
                  <a:lnTo>
                    <a:pt x="1593371" y="0"/>
                  </a:lnTo>
                  <a:lnTo>
                    <a:pt x="1593371" y="2709333"/>
                  </a:lnTo>
                  <a:lnTo>
                    <a:pt x="0" y="2709333"/>
                  </a:lnTo>
                  <a:close/>
                </a:path>
              </a:pathLst>
            </a:custGeom>
            <a:solidFill>
              <a:srgbClr val="071C42"/>
            </a:solidFill>
          </p:spPr>
        </p:sp>
        <p:sp>
          <p:nvSpPr>
            <p:cNvPr name="TextBox 5" id="5"/>
            <p:cNvSpPr txBox="true"/>
            <p:nvPr/>
          </p:nvSpPr>
          <p:spPr>
            <a:xfrm>
              <a:off x="0" y="-38100"/>
              <a:ext cx="159337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55798"/>
            <a:ext cx="5074286" cy="644530"/>
            <a:chOff x="0" y="0"/>
            <a:chExt cx="1336437" cy="169753"/>
          </a:xfrm>
        </p:grpSpPr>
        <p:sp>
          <p:nvSpPr>
            <p:cNvPr name="Freeform 8" id="8"/>
            <p:cNvSpPr/>
            <p:nvPr/>
          </p:nvSpPr>
          <p:spPr>
            <a:xfrm flipH="false" flipV="false" rot="0">
              <a:off x="0" y="0"/>
              <a:ext cx="1336437" cy="169753"/>
            </a:xfrm>
            <a:custGeom>
              <a:avLst/>
              <a:gdLst/>
              <a:ahLst/>
              <a:cxnLst/>
              <a:rect r="r" b="b" t="t" l="l"/>
              <a:pathLst>
                <a:path h="169753" w="1336437">
                  <a:moveTo>
                    <a:pt x="0" y="0"/>
                  </a:moveTo>
                  <a:lnTo>
                    <a:pt x="1336437" y="0"/>
                  </a:lnTo>
                  <a:lnTo>
                    <a:pt x="1336437" y="169753"/>
                  </a:lnTo>
                  <a:lnTo>
                    <a:pt x="0" y="169753"/>
                  </a:lnTo>
                  <a:close/>
                </a:path>
              </a:pathLst>
            </a:custGeom>
            <a:solidFill>
              <a:srgbClr val="3DCAB1"/>
            </a:solidFill>
          </p:spPr>
        </p:sp>
        <p:sp>
          <p:nvSpPr>
            <p:cNvPr name="TextBox 9" id="9"/>
            <p:cNvSpPr txBox="true"/>
            <p:nvPr/>
          </p:nvSpPr>
          <p:spPr>
            <a:xfrm>
              <a:off x="0" y="-38100"/>
              <a:ext cx="1336437" cy="20785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872247" y="2694796"/>
            <a:ext cx="10778155" cy="4897408"/>
          </a:xfrm>
          <a:custGeom>
            <a:avLst/>
            <a:gdLst/>
            <a:ahLst/>
            <a:cxnLst/>
            <a:rect r="r" b="b" t="t" l="l"/>
            <a:pathLst>
              <a:path h="4897408" w="10778155">
                <a:moveTo>
                  <a:pt x="0" y="0"/>
                </a:moveTo>
                <a:lnTo>
                  <a:pt x="10778154" y="0"/>
                </a:lnTo>
                <a:lnTo>
                  <a:pt x="10778154" y="4897408"/>
                </a:lnTo>
                <a:lnTo>
                  <a:pt x="0" y="4897408"/>
                </a:lnTo>
                <a:lnTo>
                  <a:pt x="0" y="0"/>
                </a:lnTo>
                <a:close/>
              </a:path>
            </a:pathLst>
          </a:custGeom>
          <a:blipFill>
            <a:blip r:embed="rId4"/>
            <a:stretch>
              <a:fillRect l="0" t="0" r="0" b="0"/>
            </a:stretch>
          </a:blipFill>
        </p:spPr>
      </p:sp>
      <p:sp>
        <p:nvSpPr>
          <p:cNvPr name="Freeform 11" id="11"/>
          <p:cNvSpPr/>
          <p:nvPr/>
        </p:nvSpPr>
        <p:spPr>
          <a:xfrm flipH="false" flipV="false" rot="0">
            <a:off x="6872247" y="2617671"/>
            <a:ext cx="10778155" cy="4974533"/>
          </a:xfrm>
          <a:custGeom>
            <a:avLst/>
            <a:gdLst/>
            <a:ahLst/>
            <a:cxnLst/>
            <a:rect r="r" b="b" t="t" l="l"/>
            <a:pathLst>
              <a:path h="4974533" w="10778155">
                <a:moveTo>
                  <a:pt x="0" y="0"/>
                </a:moveTo>
                <a:lnTo>
                  <a:pt x="10778154" y="0"/>
                </a:lnTo>
                <a:lnTo>
                  <a:pt x="10778154" y="4974533"/>
                </a:lnTo>
                <a:lnTo>
                  <a:pt x="0" y="4974533"/>
                </a:lnTo>
                <a:lnTo>
                  <a:pt x="0" y="0"/>
                </a:lnTo>
                <a:close/>
              </a:path>
            </a:pathLst>
          </a:custGeom>
          <a:blipFill>
            <a:blip r:embed="rId5"/>
            <a:stretch>
              <a:fillRect l="0" t="0" r="0" b="0"/>
            </a:stretch>
          </a:blipFill>
        </p:spPr>
      </p:sp>
      <p:sp>
        <p:nvSpPr>
          <p:cNvPr name="TextBox 12" id="12"/>
          <p:cNvSpPr txBox="true"/>
          <p:nvPr/>
        </p:nvSpPr>
        <p:spPr>
          <a:xfrm rot="0">
            <a:off x="1028700" y="1167744"/>
            <a:ext cx="5179295"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ETL pipeline</a:t>
            </a:r>
          </a:p>
        </p:txBody>
      </p:sp>
      <p:sp>
        <p:nvSpPr>
          <p:cNvPr name="TextBox 13" id="13"/>
          <p:cNvSpPr txBox="true"/>
          <p:nvPr/>
        </p:nvSpPr>
        <p:spPr>
          <a:xfrm rot="0">
            <a:off x="965448" y="2329794"/>
            <a:ext cx="4167039" cy="26479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Canva Sans"/>
              </a:rPr>
              <a:t>All Dimension</a:t>
            </a:r>
          </a:p>
          <a:p>
            <a:pPr marL="647702" indent="-323851" lvl="1">
              <a:lnSpc>
                <a:spcPts val="4200"/>
              </a:lnSpc>
              <a:buFont typeface="Arial"/>
              <a:buChar char="•"/>
            </a:pPr>
            <a:r>
              <a:rPr lang="en-US" sz="3000">
                <a:solidFill>
                  <a:srgbClr val="FFFFFF"/>
                </a:solidFill>
                <a:latin typeface="Canva Sans"/>
              </a:rPr>
              <a:t>Dim Costumer</a:t>
            </a:r>
          </a:p>
          <a:p>
            <a:pPr marL="647702" indent="-323851" lvl="1">
              <a:lnSpc>
                <a:spcPts val="4200"/>
              </a:lnSpc>
              <a:buFont typeface="Arial"/>
              <a:buChar char="•"/>
            </a:pPr>
            <a:r>
              <a:rPr lang="en-US" sz="3000">
                <a:solidFill>
                  <a:srgbClr val="FFFFFF"/>
                </a:solidFill>
                <a:latin typeface="Canva Sans"/>
              </a:rPr>
              <a:t>Dim Date</a:t>
            </a:r>
          </a:p>
          <a:p>
            <a:pPr marL="647702" indent="-323851" lvl="1">
              <a:lnSpc>
                <a:spcPts val="4200"/>
              </a:lnSpc>
              <a:buFont typeface="Arial"/>
              <a:buChar char="•"/>
            </a:pPr>
            <a:r>
              <a:rPr lang="en-US" sz="3000">
                <a:solidFill>
                  <a:srgbClr val="FFFFFF"/>
                </a:solidFill>
                <a:latin typeface="Canva Sans"/>
              </a:rPr>
              <a:t>Dim Product</a:t>
            </a:r>
          </a:p>
          <a:p>
            <a:pPr marL="647702" indent="-323851" lvl="1">
              <a:lnSpc>
                <a:spcPts val="4200"/>
              </a:lnSpc>
              <a:buFont typeface="Arial"/>
              <a:buChar char="•"/>
            </a:pPr>
            <a:r>
              <a:rPr lang="en-US" sz="3000">
                <a:solidFill>
                  <a:srgbClr val="FFFFFF"/>
                </a:solidFill>
                <a:latin typeface="Canva Sans"/>
              </a:rPr>
              <a:t>Dim SalesTerritory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DAF4-4Nu_u4</dc:identifier>
  <dcterms:modified xsi:type="dcterms:W3CDTF">2011-08-01T06:04:30Z</dcterms:modified>
  <cp:revision>1</cp:revision>
  <dc:title>Team 7: Customer Segmentation</dc:title>
</cp:coreProperties>
</file>